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8BBE46-0775-4FF5-A97B-90876C445DEA}" v="3" dt="2024-07-31T16:53:51.9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9" autoAdjust="0"/>
    <p:restoredTop sz="94660"/>
  </p:normalViewPr>
  <p:slideViewPr>
    <p:cSldViewPr snapToGrid="0">
      <p:cViewPr varScale="1">
        <p:scale>
          <a:sx n="70" d="100"/>
          <a:sy n="70" d="100"/>
        </p:scale>
        <p:origin x="641"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978BBE46-0775-4FF5-A97B-90876C445DEA}"/>
    <pc:docChg chg="custSel addSld modSld">
      <pc:chgData name="Kal Rabb" userId="3edf06299a4717ec" providerId="LiveId" clId="{978BBE46-0775-4FF5-A97B-90876C445DEA}" dt="2024-07-31T16:58:10.510" v="635" actId="20577"/>
      <pc:docMkLst>
        <pc:docMk/>
      </pc:docMkLst>
      <pc:sldChg chg="modSp mod">
        <pc:chgData name="Kal Rabb" userId="3edf06299a4717ec" providerId="LiveId" clId="{978BBE46-0775-4FF5-A97B-90876C445DEA}" dt="2024-07-31T16:47:01.307" v="377" actId="20577"/>
        <pc:sldMkLst>
          <pc:docMk/>
          <pc:sldMk cId="2733676679" sldId="258"/>
        </pc:sldMkLst>
        <pc:spChg chg="mod">
          <ac:chgData name="Kal Rabb" userId="3edf06299a4717ec" providerId="LiveId" clId="{978BBE46-0775-4FF5-A97B-90876C445DEA}" dt="2024-07-31T16:47:01.307" v="377" actId="20577"/>
          <ac:spMkLst>
            <pc:docMk/>
            <pc:sldMk cId="2733676679" sldId="258"/>
            <ac:spMk id="7" creationId="{60994DB6-C182-9D27-E457-A7061E67C584}"/>
          </ac:spMkLst>
        </pc:spChg>
      </pc:sldChg>
      <pc:sldChg chg="modSp mod">
        <pc:chgData name="Kal Rabb" userId="3edf06299a4717ec" providerId="LiveId" clId="{978BBE46-0775-4FF5-A97B-90876C445DEA}" dt="2024-07-31T16:56:29.448" v="455" actId="20577"/>
        <pc:sldMkLst>
          <pc:docMk/>
          <pc:sldMk cId="178276314" sldId="260"/>
        </pc:sldMkLst>
        <pc:spChg chg="mod">
          <ac:chgData name="Kal Rabb" userId="3edf06299a4717ec" providerId="LiveId" clId="{978BBE46-0775-4FF5-A97B-90876C445DEA}" dt="2024-07-31T16:56:29.448" v="455" actId="20577"/>
          <ac:spMkLst>
            <pc:docMk/>
            <pc:sldMk cId="178276314" sldId="260"/>
            <ac:spMk id="3" creationId="{64EB44FE-B8EE-EC18-0A4B-967C6C86D786}"/>
          </ac:spMkLst>
        </pc:spChg>
      </pc:sldChg>
      <pc:sldChg chg="modSp mod">
        <pc:chgData name="Kal Rabb" userId="3edf06299a4717ec" providerId="LiveId" clId="{978BBE46-0775-4FF5-A97B-90876C445DEA}" dt="2024-07-31T16:56:44.942" v="458" actId="1076"/>
        <pc:sldMkLst>
          <pc:docMk/>
          <pc:sldMk cId="3755338764" sldId="261"/>
        </pc:sldMkLst>
        <pc:spChg chg="mod">
          <ac:chgData name="Kal Rabb" userId="3edf06299a4717ec" providerId="LiveId" clId="{978BBE46-0775-4FF5-A97B-90876C445DEA}" dt="2024-07-31T16:56:04.400" v="451" actId="20577"/>
          <ac:spMkLst>
            <pc:docMk/>
            <pc:sldMk cId="3755338764" sldId="261"/>
            <ac:spMk id="3" creationId="{64EB44FE-B8EE-EC18-0A4B-967C6C86D786}"/>
          </ac:spMkLst>
        </pc:spChg>
        <pc:spChg chg="mod">
          <ac:chgData name="Kal Rabb" userId="3edf06299a4717ec" providerId="LiveId" clId="{978BBE46-0775-4FF5-A97B-90876C445DEA}" dt="2024-07-31T16:56:44.942" v="458" actId="1076"/>
          <ac:spMkLst>
            <pc:docMk/>
            <pc:sldMk cId="3755338764" sldId="261"/>
            <ac:spMk id="6" creationId="{946D7ED3-6C82-D7D8-7143-0978C28735B6}"/>
          </ac:spMkLst>
        </pc:spChg>
      </pc:sldChg>
      <pc:sldChg chg="modSp mod">
        <pc:chgData name="Kal Rabb" userId="3edf06299a4717ec" providerId="LiveId" clId="{978BBE46-0775-4FF5-A97B-90876C445DEA}" dt="2024-07-31T16:57:43.327" v="583" actId="20577"/>
        <pc:sldMkLst>
          <pc:docMk/>
          <pc:sldMk cId="4052430693" sldId="262"/>
        </pc:sldMkLst>
        <pc:spChg chg="mod">
          <ac:chgData name="Kal Rabb" userId="3edf06299a4717ec" providerId="LiveId" clId="{978BBE46-0775-4FF5-A97B-90876C445DEA}" dt="2024-07-31T16:57:43.327" v="583" actId="20577"/>
          <ac:spMkLst>
            <pc:docMk/>
            <pc:sldMk cId="4052430693" sldId="262"/>
            <ac:spMk id="3" creationId="{D6810A14-017A-8CBD-B322-C986332F540B}"/>
          </ac:spMkLst>
        </pc:spChg>
      </pc:sldChg>
      <pc:sldChg chg="modSp mod">
        <pc:chgData name="Kal Rabb" userId="3edf06299a4717ec" providerId="LiveId" clId="{978BBE46-0775-4FF5-A97B-90876C445DEA}" dt="2024-07-31T16:58:10.510" v="635" actId="20577"/>
        <pc:sldMkLst>
          <pc:docMk/>
          <pc:sldMk cId="1668622093" sldId="263"/>
        </pc:sldMkLst>
        <pc:spChg chg="mod">
          <ac:chgData name="Kal Rabb" userId="3edf06299a4717ec" providerId="LiveId" clId="{978BBE46-0775-4FF5-A97B-90876C445DEA}" dt="2024-07-31T16:58:10.510" v="635" actId="20577"/>
          <ac:spMkLst>
            <pc:docMk/>
            <pc:sldMk cId="1668622093" sldId="263"/>
            <ac:spMk id="3" creationId="{D6810A14-017A-8CBD-B322-C986332F540B}"/>
          </ac:spMkLst>
        </pc:spChg>
      </pc:sldChg>
      <pc:sldChg chg="modSp new mod">
        <pc:chgData name="Kal Rabb" userId="3edf06299a4717ec" providerId="LiveId" clId="{978BBE46-0775-4FF5-A97B-90876C445DEA}" dt="2024-07-31T00:41:24.884" v="371" actId="20577"/>
        <pc:sldMkLst>
          <pc:docMk/>
          <pc:sldMk cId="1704579633" sldId="265"/>
        </pc:sldMkLst>
        <pc:spChg chg="mod">
          <ac:chgData name="Kal Rabb" userId="3edf06299a4717ec" providerId="LiveId" clId="{978BBE46-0775-4FF5-A97B-90876C445DEA}" dt="2024-07-31T00:38:38.134" v="19" actId="5793"/>
          <ac:spMkLst>
            <pc:docMk/>
            <pc:sldMk cId="1704579633" sldId="265"/>
            <ac:spMk id="2" creationId="{4FB52E81-597A-EFA3-30C0-282E7F0ED8F8}"/>
          </ac:spMkLst>
        </pc:spChg>
        <pc:spChg chg="mod">
          <ac:chgData name="Kal Rabb" userId="3edf06299a4717ec" providerId="LiveId" clId="{978BBE46-0775-4FF5-A97B-90876C445DEA}" dt="2024-07-31T00:41:24.884" v="371" actId="20577"/>
          <ac:spMkLst>
            <pc:docMk/>
            <pc:sldMk cId="1704579633" sldId="265"/>
            <ac:spMk id="3" creationId="{16AAAE7F-B146-4E26-3E57-276B503ABCCB}"/>
          </ac:spMkLst>
        </pc:spChg>
      </pc:sldChg>
      <pc:sldChg chg="addSp delSp modSp new mod">
        <pc:chgData name="Kal Rabb" userId="3edf06299a4717ec" providerId="LiveId" clId="{978BBE46-0775-4FF5-A97B-90876C445DEA}" dt="2024-07-31T16:54:45.252" v="416" actId="27636"/>
        <pc:sldMkLst>
          <pc:docMk/>
          <pc:sldMk cId="248867302" sldId="266"/>
        </pc:sldMkLst>
        <pc:spChg chg="mod">
          <ac:chgData name="Kal Rabb" userId="3edf06299a4717ec" providerId="LiveId" clId="{978BBE46-0775-4FF5-A97B-90876C445DEA}" dt="2024-07-31T16:53:12.159" v="400" actId="20577"/>
          <ac:spMkLst>
            <pc:docMk/>
            <pc:sldMk cId="248867302" sldId="266"/>
            <ac:spMk id="2" creationId="{F4C8CF1B-8521-FB45-72AB-02213B4E6684}"/>
          </ac:spMkLst>
        </pc:spChg>
        <pc:spChg chg="del">
          <ac:chgData name="Kal Rabb" userId="3edf06299a4717ec" providerId="LiveId" clId="{978BBE46-0775-4FF5-A97B-90876C445DEA}" dt="2024-07-31T16:53:16.913" v="401"/>
          <ac:spMkLst>
            <pc:docMk/>
            <pc:sldMk cId="248867302" sldId="266"/>
            <ac:spMk id="3" creationId="{55526F21-5B1E-0542-00D7-E73BF5F13E71}"/>
          </ac:spMkLst>
        </pc:spChg>
        <pc:spChg chg="add del mod">
          <ac:chgData name="Kal Rabb" userId="3edf06299a4717ec" providerId="LiveId" clId="{978BBE46-0775-4FF5-A97B-90876C445DEA}" dt="2024-07-31T16:53:35.278" v="402" actId="478"/>
          <ac:spMkLst>
            <pc:docMk/>
            <pc:sldMk cId="248867302" sldId="266"/>
            <ac:spMk id="4" creationId="{5410EFB8-7AF4-EAD9-C10F-83D2C40A148F}"/>
          </ac:spMkLst>
        </pc:spChg>
        <pc:spChg chg="add mod">
          <ac:chgData name="Kal Rabb" userId="3edf06299a4717ec" providerId="LiveId" clId="{978BBE46-0775-4FF5-A97B-90876C445DEA}" dt="2024-07-31T16:54:45.252" v="416" actId="27636"/>
          <ac:spMkLst>
            <pc:docMk/>
            <pc:sldMk cId="248867302" sldId="266"/>
            <ac:spMk id="5" creationId="{43DB043B-EF4A-8FBD-BB98-BD523BAABEE6}"/>
          </ac:spMkLst>
        </pc:spChg>
        <pc:spChg chg="add mod">
          <ac:chgData name="Kal Rabb" userId="3edf06299a4717ec" providerId="LiveId" clId="{978BBE46-0775-4FF5-A97B-90876C445DEA}" dt="2024-07-31T16:54:41.381" v="414" actId="1076"/>
          <ac:spMkLst>
            <pc:docMk/>
            <pc:sldMk cId="248867302" sldId="266"/>
            <ac:spMk id="7" creationId="{CFC1E5EB-AB72-42DF-138F-D60116A0B3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F4DED-D7BA-D1C5-5FF4-A4CFCB9297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75151B-1FD0-678D-622C-D65F0C7D9C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260715-8B64-1BC8-52C2-FEF2C62D3F1F}"/>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5" name="Footer Placeholder 4">
            <a:extLst>
              <a:ext uri="{FF2B5EF4-FFF2-40B4-BE49-F238E27FC236}">
                <a16:creationId xmlns:a16="http://schemas.microsoft.com/office/drawing/2014/main" id="{B6C5934A-0E09-466A-441B-610892C509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8929F-C7C9-73DE-86AE-68B0462DE6AC}"/>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802694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8217A-E59B-5FC3-14CC-41D19DD8EB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F878FF-5A90-C8B6-89BA-BB956EE1F3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25E26-25D6-A1AB-BEC1-5B63D0ADD763}"/>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5" name="Footer Placeholder 4">
            <a:extLst>
              <a:ext uri="{FF2B5EF4-FFF2-40B4-BE49-F238E27FC236}">
                <a16:creationId xmlns:a16="http://schemas.microsoft.com/office/drawing/2014/main" id="{16CC65CC-B352-ABB9-35E5-6064774574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C2388F-D3BD-91FF-4E66-21189809210D}"/>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105080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A43DB8-A081-01C1-6D96-EE4EED8A77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61B684-3678-C6DE-E925-B73B0DD91D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A54A91-9C42-7273-CA33-C96355512A44}"/>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5" name="Footer Placeholder 4">
            <a:extLst>
              <a:ext uri="{FF2B5EF4-FFF2-40B4-BE49-F238E27FC236}">
                <a16:creationId xmlns:a16="http://schemas.microsoft.com/office/drawing/2014/main" id="{84072F85-1636-F905-F895-563DD36AFA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637DC4-BEA9-F24D-0919-1BF205C8553D}"/>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62996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72B0D-5C82-F7DD-A01E-5066110EC3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15E1D1-DDA4-DD03-99D6-845B63A73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13CD75-AF08-2BBB-A6F2-97C9C9393EAF}"/>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5" name="Footer Placeholder 4">
            <a:extLst>
              <a:ext uri="{FF2B5EF4-FFF2-40B4-BE49-F238E27FC236}">
                <a16:creationId xmlns:a16="http://schemas.microsoft.com/office/drawing/2014/main" id="{C8E1DDB8-DA6B-6968-5038-5239C5699A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B8835E-1179-3FC8-F58D-F7F6E58C9F37}"/>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25499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83785-7A9D-F5BD-0B51-29834B4A18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45F615-2CB5-C491-7DCD-C205849A347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F131E5-C8E4-5243-6518-21E6157FDDF4}"/>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5" name="Footer Placeholder 4">
            <a:extLst>
              <a:ext uri="{FF2B5EF4-FFF2-40B4-BE49-F238E27FC236}">
                <a16:creationId xmlns:a16="http://schemas.microsoft.com/office/drawing/2014/main" id="{E994CC37-B8EF-B2E2-F5B8-10B1E21F6F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5C1B82-C5C6-694C-BF46-054121B9C69A}"/>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11154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AA26E-BD0D-A717-000D-ABF4C6BF7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4EB0ED-F3A4-6366-E9DE-06B331CF8E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F96D0D-E726-9509-AD2A-EFBCB6689A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4099B2-E03F-E43F-33BD-9B02C9439CB1}"/>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6" name="Footer Placeholder 5">
            <a:extLst>
              <a:ext uri="{FF2B5EF4-FFF2-40B4-BE49-F238E27FC236}">
                <a16:creationId xmlns:a16="http://schemas.microsoft.com/office/drawing/2014/main" id="{82B0CF70-DEB3-1EF8-EAD6-783F65E5C9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14168A-6A33-D75B-F314-2A17CB466449}"/>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496182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06500-CC13-63BD-7E17-FC00750045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9E8584-A8DB-1FBA-5594-1C8F8F7D49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B133CF-0E64-D3A2-FE61-3D70F26262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0F5775-ACE1-7725-2135-217E518939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ABE801-33B0-3FB5-568E-DB753AF50D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91E4F8-AA36-E8AF-5A01-60E96BC47AB1}"/>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8" name="Footer Placeholder 7">
            <a:extLst>
              <a:ext uri="{FF2B5EF4-FFF2-40B4-BE49-F238E27FC236}">
                <a16:creationId xmlns:a16="http://schemas.microsoft.com/office/drawing/2014/main" id="{E65C2DC1-9ACD-81D6-573A-9E95DA2A8C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F86096-A355-7C9F-66B9-2EAF50F861D3}"/>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04633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ED41A-7369-9C78-7B57-D52020DF7D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D826F7-1F39-39A8-8610-AE865CE86322}"/>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4" name="Footer Placeholder 3">
            <a:extLst>
              <a:ext uri="{FF2B5EF4-FFF2-40B4-BE49-F238E27FC236}">
                <a16:creationId xmlns:a16="http://schemas.microsoft.com/office/drawing/2014/main" id="{5D496C53-5CD6-CD70-8606-F5980CAA4B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CE1A8B-FD04-A064-E6EE-606E4C228949}"/>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547422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38530A-FA3F-2A46-37B2-3333F464C67F}"/>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3" name="Footer Placeholder 2">
            <a:extLst>
              <a:ext uri="{FF2B5EF4-FFF2-40B4-BE49-F238E27FC236}">
                <a16:creationId xmlns:a16="http://schemas.microsoft.com/office/drawing/2014/main" id="{8F99AB84-C21B-07F8-1333-788012135C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7297C0-F9D6-FA83-2731-5055845DC17D}"/>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3465641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D8C24-40EE-5A87-8DBA-FE5C905157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008085-E9CC-9DB3-A79B-E7411CC051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CDC039-211B-126B-871D-9C16EBD04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58CD43-7EF5-0698-6D19-B83FA0CF8BAD}"/>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6" name="Footer Placeholder 5">
            <a:extLst>
              <a:ext uri="{FF2B5EF4-FFF2-40B4-BE49-F238E27FC236}">
                <a16:creationId xmlns:a16="http://schemas.microsoft.com/office/drawing/2014/main" id="{54CDA68D-E86C-2949-7F1B-F807416D4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1EF296-FD9D-6575-4B6E-72B2896DBD71}"/>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2246182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8BD92-23C8-5629-181B-0B104D97C5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BD9FD7-1F87-E582-C2CB-8738DFA144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9E2775-890D-C957-9798-F8DB65AFC8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016C95-52B7-A15C-8079-25C32591837D}"/>
              </a:ext>
            </a:extLst>
          </p:cNvPr>
          <p:cNvSpPr>
            <a:spLocks noGrp="1"/>
          </p:cNvSpPr>
          <p:nvPr>
            <p:ph type="dt" sz="half" idx="10"/>
          </p:nvPr>
        </p:nvSpPr>
        <p:spPr/>
        <p:txBody>
          <a:bodyPr/>
          <a:lstStyle/>
          <a:p>
            <a:fld id="{D2BD7D7D-0D20-47C1-8738-C362BD235CDE}" type="datetimeFigureOut">
              <a:rPr lang="en-US" smtClean="0"/>
              <a:t>7/31/2024</a:t>
            </a:fld>
            <a:endParaRPr lang="en-US"/>
          </a:p>
        </p:txBody>
      </p:sp>
      <p:sp>
        <p:nvSpPr>
          <p:cNvPr id="6" name="Footer Placeholder 5">
            <a:extLst>
              <a:ext uri="{FF2B5EF4-FFF2-40B4-BE49-F238E27FC236}">
                <a16:creationId xmlns:a16="http://schemas.microsoft.com/office/drawing/2014/main" id="{894F6F85-F03A-87F0-3155-B77B0AD415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4F87F6-9A5C-5613-E961-BA2C6DB7FDF1}"/>
              </a:ext>
            </a:extLst>
          </p:cNvPr>
          <p:cNvSpPr>
            <a:spLocks noGrp="1"/>
          </p:cNvSpPr>
          <p:nvPr>
            <p:ph type="sldNum" sz="quarter" idx="12"/>
          </p:nvPr>
        </p:nvSpPr>
        <p:spPr/>
        <p:txBody>
          <a:bodyPr/>
          <a:lstStyle/>
          <a:p>
            <a:fld id="{70078B03-304F-4693-B487-AEFEFC38D11D}" type="slidenum">
              <a:rPr lang="en-US" smtClean="0"/>
              <a:t>‹#›</a:t>
            </a:fld>
            <a:endParaRPr lang="en-US"/>
          </a:p>
        </p:txBody>
      </p:sp>
    </p:spTree>
    <p:extLst>
      <p:ext uri="{BB962C8B-B14F-4D97-AF65-F5344CB8AC3E}">
        <p14:creationId xmlns:p14="http://schemas.microsoft.com/office/powerpoint/2010/main" val="192909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9EDBFB-C82F-B724-686C-1BE0FEAC64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79D52E-BE12-13B3-D320-214E0DAC11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91F635-9D58-9E47-37F4-39A40BC9A8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2BD7D7D-0D20-47C1-8738-C362BD235CDE}" type="datetimeFigureOut">
              <a:rPr lang="en-US" smtClean="0"/>
              <a:t>7/31/2024</a:t>
            </a:fld>
            <a:endParaRPr lang="en-US"/>
          </a:p>
        </p:txBody>
      </p:sp>
      <p:sp>
        <p:nvSpPr>
          <p:cNvPr id="5" name="Footer Placeholder 4">
            <a:extLst>
              <a:ext uri="{FF2B5EF4-FFF2-40B4-BE49-F238E27FC236}">
                <a16:creationId xmlns:a16="http://schemas.microsoft.com/office/drawing/2014/main" id="{B40F07C1-3C18-2589-8AAE-AB34001CCF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ADCEEE5-1609-1280-8A15-ED329B7B31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078B03-304F-4693-B487-AEFEFC38D11D}" type="slidenum">
              <a:rPr lang="en-US" smtClean="0"/>
              <a:t>‹#›</a:t>
            </a:fld>
            <a:endParaRPr lang="en-US"/>
          </a:p>
        </p:txBody>
      </p:sp>
    </p:spTree>
    <p:extLst>
      <p:ext uri="{BB962C8B-B14F-4D97-AF65-F5344CB8AC3E}">
        <p14:creationId xmlns:p14="http://schemas.microsoft.com/office/powerpoint/2010/main" val="918151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heregister.com/2024/07/23/crowdstrike_failure_shows_need_fo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nn.com/2024/07/24/tech/crowdstrike-outage-cost-cause/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2AD28-061D-ED9F-8DDD-94B1518CB862}"/>
              </a:ext>
            </a:extLst>
          </p:cNvPr>
          <p:cNvSpPr>
            <a:spLocks noGrp="1"/>
          </p:cNvSpPr>
          <p:nvPr>
            <p:ph type="ctrTitle"/>
          </p:nvPr>
        </p:nvSpPr>
        <p:spPr/>
        <p:txBody>
          <a:bodyPr/>
          <a:lstStyle/>
          <a:p>
            <a:r>
              <a:rPr lang="en-US" dirty="0"/>
              <a:t>How about that </a:t>
            </a:r>
            <a:r>
              <a:rPr lang="en-US" dirty="0" err="1"/>
              <a:t>Crowdstrike</a:t>
            </a:r>
            <a:r>
              <a:rPr lang="en-US" dirty="0"/>
              <a:t> …</a:t>
            </a:r>
          </a:p>
        </p:txBody>
      </p:sp>
      <p:sp>
        <p:nvSpPr>
          <p:cNvPr id="3" name="Subtitle 2">
            <a:extLst>
              <a:ext uri="{FF2B5EF4-FFF2-40B4-BE49-F238E27FC236}">
                <a16:creationId xmlns:a16="http://schemas.microsoft.com/office/drawing/2014/main" id="{F974E1B3-E165-F81D-E430-AAD4E3F424B3}"/>
              </a:ext>
            </a:extLst>
          </p:cNvPr>
          <p:cNvSpPr>
            <a:spLocks noGrp="1"/>
          </p:cNvSpPr>
          <p:nvPr>
            <p:ph type="subTitle" idx="1"/>
          </p:nvPr>
        </p:nvSpPr>
        <p:spPr/>
        <p:txBody>
          <a:bodyPr/>
          <a:lstStyle/>
          <a:p>
            <a:r>
              <a:rPr lang="en-US" dirty="0"/>
              <a:t>So why is Software Engineering important?</a:t>
            </a:r>
          </a:p>
        </p:txBody>
      </p:sp>
    </p:spTree>
    <p:extLst>
      <p:ext uri="{BB962C8B-B14F-4D97-AF65-F5344CB8AC3E}">
        <p14:creationId xmlns:p14="http://schemas.microsoft.com/office/powerpoint/2010/main" val="2451513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52E81-597A-EFA3-30C0-282E7F0ED8F8}"/>
              </a:ext>
            </a:extLst>
          </p:cNvPr>
          <p:cNvSpPr>
            <a:spLocks noGrp="1"/>
          </p:cNvSpPr>
          <p:nvPr>
            <p:ph type="title"/>
          </p:nvPr>
        </p:nvSpPr>
        <p:spPr/>
        <p:txBody>
          <a:bodyPr/>
          <a:lstStyle/>
          <a:p>
            <a:r>
              <a:rPr lang="en-US" dirty="0"/>
              <a:t>The SE linkage …</a:t>
            </a:r>
          </a:p>
        </p:txBody>
      </p:sp>
      <p:sp>
        <p:nvSpPr>
          <p:cNvPr id="3" name="Content Placeholder 2">
            <a:extLst>
              <a:ext uri="{FF2B5EF4-FFF2-40B4-BE49-F238E27FC236}">
                <a16:creationId xmlns:a16="http://schemas.microsoft.com/office/drawing/2014/main" id="{16AAAE7F-B146-4E26-3E57-276B503ABCCB}"/>
              </a:ext>
            </a:extLst>
          </p:cNvPr>
          <p:cNvSpPr>
            <a:spLocks noGrp="1"/>
          </p:cNvSpPr>
          <p:nvPr>
            <p:ph idx="1"/>
          </p:nvPr>
        </p:nvSpPr>
        <p:spPr/>
        <p:txBody>
          <a:bodyPr/>
          <a:lstStyle/>
          <a:p>
            <a:r>
              <a:rPr lang="en-US" dirty="0"/>
              <a:t>Designing clever </a:t>
            </a:r>
            <a:r>
              <a:rPr lang="en-US" dirty="0" err="1"/>
              <a:t>alogorithms</a:t>
            </a:r>
            <a:r>
              <a:rPr lang="en-US" dirty="0"/>
              <a:t> and modules is great</a:t>
            </a:r>
          </a:p>
          <a:p>
            <a:r>
              <a:rPr lang="en-US" dirty="0"/>
              <a:t>BUT … you MUST have people who</a:t>
            </a:r>
          </a:p>
          <a:p>
            <a:pPr lvl="1"/>
            <a:r>
              <a:rPr lang="en-US" dirty="0"/>
              <a:t>Understand THE SYSTEM</a:t>
            </a:r>
          </a:p>
          <a:p>
            <a:pPr lvl="1"/>
            <a:r>
              <a:rPr lang="en-US" dirty="0"/>
              <a:t>Can Design ROBUST systems</a:t>
            </a:r>
          </a:p>
          <a:p>
            <a:pPr lvl="1"/>
            <a:r>
              <a:rPr lang="en-US" dirty="0"/>
              <a:t>Can see the business context</a:t>
            </a:r>
          </a:p>
          <a:p>
            <a:pPr lvl="1"/>
            <a:r>
              <a:rPr lang="en-US" dirty="0"/>
              <a:t>Can define and operationalize the whole SDLC process</a:t>
            </a:r>
          </a:p>
          <a:p>
            <a:pPr lvl="1"/>
            <a:endParaRPr lang="en-US" dirty="0"/>
          </a:p>
          <a:p>
            <a:pPr lvl="1"/>
            <a:endParaRPr lang="en-US" dirty="0"/>
          </a:p>
          <a:p>
            <a:pPr marL="0" indent="0">
              <a:buNone/>
            </a:pPr>
            <a:r>
              <a:rPr lang="en-US" dirty="0"/>
              <a:t>Yes, I just described and justified </a:t>
            </a:r>
            <a:r>
              <a:rPr lang="en-US"/>
              <a:t>Software Engineering!</a:t>
            </a:r>
            <a:endParaRPr lang="en-US" dirty="0"/>
          </a:p>
        </p:txBody>
      </p:sp>
    </p:spTree>
    <p:extLst>
      <p:ext uri="{BB962C8B-B14F-4D97-AF65-F5344CB8AC3E}">
        <p14:creationId xmlns:p14="http://schemas.microsoft.com/office/powerpoint/2010/main" val="1704579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CF1B-8521-FB45-72AB-02213B4E6684}"/>
              </a:ext>
            </a:extLst>
          </p:cNvPr>
          <p:cNvSpPr>
            <a:spLocks noGrp="1"/>
          </p:cNvSpPr>
          <p:nvPr>
            <p:ph type="title"/>
          </p:nvPr>
        </p:nvSpPr>
        <p:spPr/>
        <p:txBody>
          <a:bodyPr/>
          <a:lstStyle/>
          <a:p>
            <a:r>
              <a:rPr lang="en-US" dirty="0"/>
              <a:t>Nitty gritty details</a:t>
            </a:r>
          </a:p>
        </p:txBody>
      </p:sp>
      <p:sp>
        <p:nvSpPr>
          <p:cNvPr id="5" name="Content Placeholder 4">
            <a:extLst>
              <a:ext uri="{FF2B5EF4-FFF2-40B4-BE49-F238E27FC236}">
                <a16:creationId xmlns:a16="http://schemas.microsoft.com/office/drawing/2014/main" id="{43DB043B-EF4A-8FBD-BB98-BD523BAABEE6}"/>
              </a:ext>
            </a:extLst>
          </p:cNvPr>
          <p:cNvSpPr>
            <a:spLocks noGrp="1"/>
          </p:cNvSpPr>
          <p:nvPr>
            <p:ph idx="1"/>
          </p:nvPr>
        </p:nvSpPr>
        <p:spPr>
          <a:xfrm>
            <a:off x="838200" y="1359876"/>
            <a:ext cx="10515600" cy="5028663"/>
          </a:xfrm>
        </p:spPr>
        <p:txBody>
          <a:bodyPr>
            <a:normAutofit fontScale="92500"/>
          </a:bodyPr>
          <a:lstStyle/>
          <a:p>
            <a:r>
              <a:rPr lang="en-US" sz="1000" dirty="0"/>
              <a:t>"Channel File 291 controls how Falcon evaluates named pipe execution on Windows systems. Named pipes are used for normal, </a:t>
            </a:r>
            <a:r>
              <a:rPr lang="en-US" sz="1000" dirty="0" err="1"/>
              <a:t>interprocess</a:t>
            </a:r>
            <a:r>
              <a:rPr lang="en-US" sz="1000" dirty="0"/>
              <a:t> or intersystem communication in Windows," CrowdStrike explained in a technical summary published over the weekend.</a:t>
            </a:r>
          </a:p>
          <a:p>
            <a:endParaRPr lang="en-US" sz="1000" dirty="0"/>
          </a:p>
          <a:p>
            <a:r>
              <a:rPr lang="en-US" sz="1000" dirty="0"/>
              <a:t>The configuration update triggered a logic error that resulted in an operating system crash</a:t>
            </a:r>
          </a:p>
          <a:p>
            <a:r>
              <a:rPr lang="en-US" sz="1000" dirty="0"/>
              <a:t>"The update that occurred at 04:09 UTC was designed to target newly observed, malicious named pipes being used by common C2 frameworks in cyberattacks. The configuration update triggered a logic error that resulted in an operating system crash."</a:t>
            </a:r>
          </a:p>
          <a:p>
            <a:endParaRPr lang="en-US" sz="1000" dirty="0"/>
          </a:p>
          <a:p>
            <a:r>
              <a:rPr lang="en-US" sz="1000" dirty="0"/>
              <a:t>Translation: CrowdStrike spotted malware abusing a Windows feature called named pipes to communicate with that malicious software's command-and-control (C2) servers, which typically instruct the malware to perform all sorts of bad things. CrowdStrike pushed out a file update to detect and block that misuse of pipes, but the definition data broke Falcon.</a:t>
            </a:r>
          </a:p>
          <a:p>
            <a:endParaRPr lang="en-US" sz="1000" dirty="0"/>
          </a:p>
          <a:p>
            <a:r>
              <a:rPr lang="en-US" sz="1000" dirty="0"/>
              <a:t>While there has been speculation that the error was the result of null bytes in the Channel File, CrowdStrike insists that's not the case.</a:t>
            </a:r>
          </a:p>
          <a:p>
            <a:endParaRPr lang="en-US" sz="1000" dirty="0"/>
          </a:p>
          <a:p>
            <a:r>
              <a:rPr lang="en-US" sz="1000" dirty="0"/>
              <a:t>"This is not related to null bytes contained within Channel File 291 or any other Channel File," the cybersecurity outfit said, promising further root cause analysis to determine how the logic flaw occurred.</a:t>
            </a:r>
          </a:p>
          <a:p>
            <a:endParaRPr lang="en-US" sz="1000" dirty="0"/>
          </a:p>
          <a:p>
            <a:r>
              <a:rPr lang="en-US" sz="1000" dirty="0"/>
              <a:t>Specific details about the root cause of the error have yet to be formally disclosed – CrowdStrike CEO George Kurtz has just been asked to testify before Congress over this matter – though security experts such as Google Project Zero guru Tavis Ormandy and Objective-See founder Patrick Wardle, have argued convincingly that the offending Channel File caused Falcon to access information in memory that simply wasn't present, triggering a crash.</a:t>
            </a:r>
          </a:p>
          <a:p>
            <a:endParaRPr lang="en-US" sz="1000" dirty="0"/>
          </a:p>
          <a:p>
            <a:r>
              <a:rPr lang="en-US" sz="1000" dirty="0"/>
              <a:t>It appears Falcon reads entries from a table in memory in a loop and uses those entries as pointers into memory for further work. When at least one of those entries was not correct or present, as a result of the channel file's contents, and instead contained a garbage value, the kernel-level code used that garbage as if it was valid, causing it to access unmapped memory.</a:t>
            </a:r>
          </a:p>
          <a:p>
            <a:endParaRPr lang="en-US" sz="1000" dirty="0"/>
          </a:p>
          <a:p>
            <a:r>
              <a:rPr lang="en-US" sz="1000" dirty="0"/>
              <a:t>That bad access was caught by the processor and operating system, and sparked a BSOD because at that point the OS knows something unexpected has happened at a very low level. It's arguably better to crash in this situation than attempt to continue and scribble over data and cause more damage.</a:t>
            </a:r>
          </a:p>
        </p:txBody>
      </p:sp>
      <p:sp>
        <p:nvSpPr>
          <p:cNvPr id="7" name="TextBox 6">
            <a:extLst>
              <a:ext uri="{FF2B5EF4-FFF2-40B4-BE49-F238E27FC236}">
                <a16:creationId xmlns:a16="http://schemas.microsoft.com/office/drawing/2014/main" id="{CFC1E5EB-AB72-42DF-138F-D60116A0B354}"/>
              </a:ext>
            </a:extLst>
          </p:cNvPr>
          <p:cNvSpPr txBox="1"/>
          <p:nvPr/>
        </p:nvSpPr>
        <p:spPr>
          <a:xfrm>
            <a:off x="429846" y="6388540"/>
            <a:ext cx="11512061" cy="369332"/>
          </a:xfrm>
          <a:prstGeom prst="rect">
            <a:avLst/>
          </a:prstGeom>
          <a:noFill/>
        </p:spPr>
        <p:txBody>
          <a:bodyPr wrap="square">
            <a:spAutoFit/>
          </a:bodyPr>
          <a:lstStyle/>
          <a:p>
            <a:r>
              <a:rPr lang="en-US" dirty="0">
                <a:hlinkClick r:id="rId2"/>
              </a:rPr>
              <a:t>A closer look at what caused the CrowdStrike Windows crashes • The Register</a:t>
            </a:r>
            <a:endParaRPr lang="en-US" dirty="0"/>
          </a:p>
        </p:txBody>
      </p:sp>
    </p:spTree>
    <p:extLst>
      <p:ext uri="{BB962C8B-B14F-4D97-AF65-F5344CB8AC3E}">
        <p14:creationId xmlns:p14="http://schemas.microsoft.com/office/powerpoint/2010/main" val="248867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EEABA-C631-F3E2-8779-A48BBB2CA56A}"/>
              </a:ext>
            </a:extLst>
          </p:cNvPr>
          <p:cNvSpPr>
            <a:spLocks noGrp="1"/>
          </p:cNvSpPr>
          <p:nvPr>
            <p:ph type="title"/>
          </p:nvPr>
        </p:nvSpPr>
        <p:spPr/>
        <p:txBody>
          <a:bodyPr/>
          <a:lstStyle/>
          <a:p>
            <a:r>
              <a:rPr lang="en-US" dirty="0"/>
              <a:t>What happened</a:t>
            </a:r>
          </a:p>
        </p:txBody>
      </p:sp>
      <p:sp>
        <p:nvSpPr>
          <p:cNvPr id="3" name="Content Placeholder 2">
            <a:extLst>
              <a:ext uri="{FF2B5EF4-FFF2-40B4-BE49-F238E27FC236}">
                <a16:creationId xmlns:a16="http://schemas.microsoft.com/office/drawing/2014/main" id="{0A5154AA-5EFC-814F-2A7B-2C15E53AFB93}"/>
              </a:ext>
            </a:extLst>
          </p:cNvPr>
          <p:cNvSpPr>
            <a:spLocks noGrp="1"/>
          </p:cNvSpPr>
          <p:nvPr>
            <p:ph idx="1"/>
          </p:nvPr>
        </p:nvSpPr>
        <p:spPr/>
        <p:txBody>
          <a:bodyPr>
            <a:normAutofit lnSpcReduction="10000"/>
          </a:bodyPr>
          <a:lstStyle/>
          <a:p>
            <a:r>
              <a:rPr lang="en-US" dirty="0"/>
              <a:t>July 19 2024</a:t>
            </a:r>
          </a:p>
          <a:p>
            <a:pPr lvl="1"/>
            <a:r>
              <a:rPr lang="en-US" dirty="0"/>
              <a:t>Large numbers of MS Windows PCs and Servers crashed and went into an infinite reboot</a:t>
            </a:r>
          </a:p>
          <a:p>
            <a:pPr lvl="2"/>
            <a:r>
              <a:rPr lang="en-US" dirty="0"/>
              <a:t>Anything running on those Windows machines OR dependent on SERVICES from those machines or cloud servers(!!!) was out of commission</a:t>
            </a:r>
          </a:p>
          <a:p>
            <a:pPr lvl="1"/>
            <a:r>
              <a:rPr lang="en-US" dirty="0"/>
              <a:t>What’s been described as the largest IT outage in history will cost Fortune 500 companies alone more than $</a:t>
            </a:r>
            <a:r>
              <a:rPr lang="en-US" i="1" u="sng" dirty="0"/>
              <a:t>5 billion in direct losses</a:t>
            </a:r>
            <a:r>
              <a:rPr lang="en-US" dirty="0"/>
              <a:t>, according to one insurer’s analysis of the incident published Wednesday.</a:t>
            </a:r>
          </a:p>
          <a:p>
            <a:pPr lvl="2"/>
            <a:r>
              <a:rPr lang="en-US" dirty="0"/>
              <a:t>Manual fix released within hours but took DAYS … and some companies (Delta Airlines) took WEEKS to recover</a:t>
            </a:r>
          </a:p>
          <a:p>
            <a:pPr lvl="2"/>
            <a:r>
              <a:rPr lang="en-US" dirty="0"/>
              <a:t>8.5M devices affected.</a:t>
            </a:r>
          </a:p>
          <a:p>
            <a:pPr lvl="3"/>
            <a:r>
              <a:rPr lang="en-US" dirty="0"/>
              <a:t>It’s a small number but in an interconnected world the ripple effects were huge</a:t>
            </a:r>
          </a:p>
          <a:p>
            <a:pPr lvl="3"/>
            <a:r>
              <a:rPr lang="en-US" dirty="0"/>
              <a:t>Gov’t services down; airlines down; airport baggage services down …</a:t>
            </a:r>
          </a:p>
        </p:txBody>
      </p:sp>
      <p:sp>
        <p:nvSpPr>
          <p:cNvPr id="4" name="TextBox 3">
            <a:extLst>
              <a:ext uri="{FF2B5EF4-FFF2-40B4-BE49-F238E27FC236}">
                <a16:creationId xmlns:a16="http://schemas.microsoft.com/office/drawing/2014/main" id="{C98E45C0-49AE-3F98-554C-02EC37C81EAC}"/>
              </a:ext>
            </a:extLst>
          </p:cNvPr>
          <p:cNvSpPr txBox="1"/>
          <p:nvPr/>
        </p:nvSpPr>
        <p:spPr>
          <a:xfrm>
            <a:off x="1250462" y="6392985"/>
            <a:ext cx="9172447" cy="369332"/>
          </a:xfrm>
          <a:prstGeom prst="rect">
            <a:avLst/>
          </a:prstGeom>
          <a:noFill/>
        </p:spPr>
        <p:txBody>
          <a:bodyPr wrap="none" rtlCol="0">
            <a:spAutoFit/>
          </a:bodyPr>
          <a:lstStyle/>
          <a:p>
            <a:r>
              <a:rPr lang="en-US" dirty="0">
                <a:hlinkClick r:id="rId2"/>
              </a:rPr>
              <a:t>CrowdStrike outage: We finally know what caused it - and how much it cost | CNN Business</a:t>
            </a:r>
            <a:endParaRPr lang="en-US" dirty="0"/>
          </a:p>
        </p:txBody>
      </p:sp>
    </p:spTree>
    <p:extLst>
      <p:ext uri="{BB962C8B-B14F-4D97-AF65-F5344CB8AC3E}">
        <p14:creationId xmlns:p14="http://schemas.microsoft.com/office/powerpoint/2010/main" val="305844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9359B-4557-758E-5EFC-03E8083B4798}"/>
              </a:ext>
            </a:extLst>
          </p:cNvPr>
          <p:cNvSpPr>
            <a:spLocks noGrp="1"/>
          </p:cNvSpPr>
          <p:nvPr>
            <p:ph type="title"/>
          </p:nvPr>
        </p:nvSpPr>
        <p:spPr/>
        <p:txBody>
          <a:bodyPr/>
          <a:lstStyle/>
          <a:p>
            <a:r>
              <a:rPr lang="en-US" dirty="0"/>
              <a:t>An engineer’s view</a:t>
            </a:r>
          </a:p>
        </p:txBody>
      </p:sp>
      <p:sp>
        <p:nvSpPr>
          <p:cNvPr id="4" name="Rectangle: Rounded Corners 3">
            <a:extLst>
              <a:ext uri="{FF2B5EF4-FFF2-40B4-BE49-F238E27FC236}">
                <a16:creationId xmlns:a16="http://schemas.microsoft.com/office/drawing/2014/main" id="{CAD29EA0-C0AE-824A-8C7E-76956AC21946}"/>
              </a:ext>
            </a:extLst>
          </p:cNvPr>
          <p:cNvSpPr/>
          <p:nvPr/>
        </p:nvSpPr>
        <p:spPr>
          <a:xfrm>
            <a:off x="1914769" y="2141415"/>
            <a:ext cx="3970216" cy="92221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Application</a:t>
            </a:r>
          </a:p>
        </p:txBody>
      </p:sp>
      <p:sp>
        <p:nvSpPr>
          <p:cNvPr id="5" name="Rectangle: Rounded Corners 4">
            <a:extLst>
              <a:ext uri="{FF2B5EF4-FFF2-40B4-BE49-F238E27FC236}">
                <a16:creationId xmlns:a16="http://schemas.microsoft.com/office/drawing/2014/main" id="{075CBE06-9473-DDE7-9240-0AFAECE4F9D5}"/>
              </a:ext>
            </a:extLst>
          </p:cNvPr>
          <p:cNvSpPr/>
          <p:nvPr/>
        </p:nvSpPr>
        <p:spPr>
          <a:xfrm>
            <a:off x="1914769" y="3216030"/>
            <a:ext cx="3970216" cy="92221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OS</a:t>
            </a:r>
          </a:p>
        </p:txBody>
      </p:sp>
      <p:sp>
        <p:nvSpPr>
          <p:cNvPr id="6" name="Rectangle: Rounded Corners 5">
            <a:extLst>
              <a:ext uri="{FF2B5EF4-FFF2-40B4-BE49-F238E27FC236}">
                <a16:creationId xmlns:a16="http://schemas.microsoft.com/office/drawing/2014/main" id="{EB223C68-7AA5-36C1-8C00-A08222FF5BE5}"/>
              </a:ext>
            </a:extLst>
          </p:cNvPr>
          <p:cNvSpPr/>
          <p:nvPr/>
        </p:nvSpPr>
        <p:spPr>
          <a:xfrm>
            <a:off x="1914769" y="4290645"/>
            <a:ext cx="3970216" cy="92221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Kernel</a:t>
            </a:r>
          </a:p>
        </p:txBody>
      </p:sp>
      <p:sp>
        <p:nvSpPr>
          <p:cNvPr id="7" name="Arrow: Left 6">
            <a:extLst>
              <a:ext uri="{FF2B5EF4-FFF2-40B4-BE49-F238E27FC236}">
                <a16:creationId xmlns:a16="http://schemas.microsoft.com/office/drawing/2014/main" id="{60994DB6-C182-9D27-E457-A7061E67C584}"/>
              </a:ext>
            </a:extLst>
          </p:cNvPr>
          <p:cNvSpPr/>
          <p:nvPr/>
        </p:nvSpPr>
        <p:spPr>
          <a:xfrm>
            <a:off x="6150708" y="4572000"/>
            <a:ext cx="2743200" cy="60960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t>Crowdstrike</a:t>
            </a:r>
            <a:r>
              <a:rPr lang="en-US" dirty="0"/>
              <a:t> </a:t>
            </a:r>
            <a:r>
              <a:rPr lang="en-US"/>
              <a:t>‘Falcon’</a:t>
            </a:r>
            <a:endParaRPr lang="en-US" dirty="0"/>
          </a:p>
        </p:txBody>
      </p:sp>
      <p:sp>
        <p:nvSpPr>
          <p:cNvPr id="8" name="TextBox 7">
            <a:extLst>
              <a:ext uri="{FF2B5EF4-FFF2-40B4-BE49-F238E27FC236}">
                <a16:creationId xmlns:a16="http://schemas.microsoft.com/office/drawing/2014/main" id="{1BB57B41-5F80-7F93-50E8-DEA7340CA7D2}"/>
              </a:ext>
            </a:extLst>
          </p:cNvPr>
          <p:cNvSpPr txBox="1"/>
          <p:nvPr/>
        </p:nvSpPr>
        <p:spPr>
          <a:xfrm>
            <a:off x="6545385" y="5291015"/>
            <a:ext cx="4697046" cy="1477328"/>
          </a:xfrm>
          <a:prstGeom prst="rect">
            <a:avLst/>
          </a:prstGeom>
          <a:noFill/>
        </p:spPr>
        <p:txBody>
          <a:bodyPr wrap="square" rtlCol="0">
            <a:spAutoFit/>
          </a:bodyPr>
          <a:lstStyle/>
          <a:p>
            <a:r>
              <a:rPr lang="en-US" dirty="0"/>
              <a:t>Kernel level access</a:t>
            </a:r>
          </a:p>
          <a:p>
            <a:r>
              <a:rPr lang="en-US" dirty="0"/>
              <a:t>Full control/ exclusive control</a:t>
            </a:r>
          </a:p>
          <a:p>
            <a:r>
              <a:rPr lang="en-US" dirty="0"/>
              <a:t>.sys file loading corrupt data and taking down CPU </a:t>
            </a:r>
          </a:p>
          <a:p>
            <a:r>
              <a:rPr lang="en-US" dirty="0"/>
              <a:t>On reboot same files cause crash again</a:t>
            </a:r>
          </a:p>
        </p:txBody>
      </p:sp>
      <p:sp>
        <p:nvSpPr>
          <p:cNvPr id="9" name="TextBox 8">
            <a:extLst>
              <a:ext uri="{FF2B5EF4-FFF2-40B4-BE49-F238E27FC236}">
                <a16:creationId xmlns:a16="http://schemas.microsoft.com/office/drawing/2014/main" id="{9F2F98B8-8F03-7E4D-0A58-C5208CEB6284}"/>
              </a:ext>
            </a:extLst>
          </p:cNvPr>
          <p:cNvSpPr txBox="1"/>
          <p:nvPr/>
        </p:nvSpPr>
        <p:spPr>
          <a:xfrm>
            <a:off x="7205785" y="1513338"/>
            <a:ext cx="4697046" cy="1200329"/>
          </a:xfrm>
          <a:prstGeom prst="rect">
            <a:avLst/>
          </a:prstGeom>
          <a:noFill/>
        </p:spPr>
        <p:txBody>
          <a:bodyPr wrap="square" rtlCol="0">
            <a:spAutoFit/>
          </a:bodyPr>
          <a:lstStyle/>
          <a:p>
            <a:r>
              <a:rPr lang="en-US" dirty="0"/>
              <a:t>Manual fix</a:t>
            </a:r>
          </a:p>
          <a:p>
            <a:r>
              <a:rPr lang="en-US" dirty="0"/>
              <a:t>Boot into ‘safe’ more</a:t>
            </a:r>
          </a:p>
          <a:p>
            <a:r>
              <a:rPr lang="en-US" dirty="0"/>
              <a:t>Delete the offending .sys file</a:t>
            </a:r>
          </a:p>
          <a:p>
            <a:endParaRPr lang="en-US" dirty="0"/>
          </a:p>
        </p:txBody>
      </p:sp>
    </p:spTree>
    <p:extLst>
      <p:ext uri="{BB962C8B-B14F-4D97-AF65-F5344CB8AC3E}">
        <p14:creationId xmlns:p14="http://schemas.microsoft.com/office/powerpoint/2010/main" val="273367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7EEE-7769-6CF1-6FAF-23049846C127}"/>
              </a:ext>
            </a:extLst>
          </p:cNvPr>
          <p:cNvSpPr>
            <a:spLocks noGrp="1"/>
          </p:cNvSpPr>
          <p:nvPr>
            <p:ph type="title"/>
          </p:nvPr>
        </p:nvSpPr>
        <p:spPr/>
        <p:txBody>
          <a:bodyPr/>
          <a:lstStyle/>
          <a:p>
            <a:r>
              <a:rPr lang="en-US" dirty="0"/>
              <a:t>Why?</a:t>
            </a:r>
          </a:p>
        </p:txBody>
      </p:sp>
      <p:sp>
        <p:nvSpPr>
          <p:cNvPr id="3" name="Content Placeholder 2">
            <a:extLst>
              <a:ext uri="{FF2B5EF4-FFF2-40B4-BE49-F238E27FC236}">
                <a16:creationId xmlns:a16="http://schemas.microsoft.com/office/drawing/2014/main" id="{AB5B1C21-9C37-B8F1-BD2E-B455850E5EBD}"/>
              </a:ext>
            </a:extLst>
          </p:cNvPr>
          <p:cNvSpPr>
            <a:spLocks noGrp="1"/>
          </p:cNvSpPr>
          <p:nvPr>
            <p:ph idx="1"/>
          </p:nvPr>
        </p:nvSpPr>
        <p:spPr/>
        <p:txBody>
          <a:bodyPr/>
          <a:lstStyle/>
          <a:p>
            <a:r>
              <a:rPr lang="en-US" dirty="0" err="1"/>
              <a:t>Crowdstrike</a:t>
            </a:r>
            <a:r>
              <a:rPr lang="en-US" dirty="0"/>
              <a:t> sensor hunts for viruses/ corrupt files/ memory based malware</a:t>
            </a:r>
          </a:p>
          <a:p>
            <a:pPr lvl="1"/>
            <a:r>
              <a:rPr lang="en-US" dirty="0"/>
              <a:t>To do this it needs high privilege kernel access</a:t>
            </a:r>
          </a:p>
          <a:p>
            <a:pPr lvl="1"/>
            <a:r>
              <a:rPr lang="en-US" dirty="0"/>
              <a:t>This takes over before the OS boots</a:t>
            </a:r>
          </a:p>
          <a:p>
            <a:pPr lvl="2"/>
            <a:r>
              <a:rPr lang="en-US" dirty="0"/>
              <a:t>So Windows has no opportunity to intervene!!</a:t>
            </a:r>
          </a:p>
          <a:p>
            <a:pPr lvl="2"/>
            <a:endParaRPr lang="en-US" dirty="0"/>
          </a:p>
        </p:txBody>
      </p:sp>
    </p:spTree>
    <p:extLst>
      <p:ext uri="{BB962C8B-B14F-4D97-AF65-F5344CB8AC3E}">
        <p14:creationId xmlns:p14="http://schemas.microsoft.com/office/powerpoint/2010/main" val="209289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29F1-EDBD-7D98-42D9-AE5AE0D0E5D4}"/>
              </a:ext>
            </a:extLst>
          </p:cNvPr>
          <p:cNvSpPr>
            <a:spLocks noGrp="1"/>
          </p:cNvSpPr>
          <p:nvPr>
            <p:ph type="title"/>
          </p:nvPr>
        </p:nvSpPr>
        <p:spPr/>
        <p:txBody>
          <a:bodyPr/>
          <a:lstStyle/>
          <a:p>
            <a:r>
              <a:rPr lang="en-US" dirty="0"/>
              <a:t>What went wrong?</a:t>
            </a:r>
          </a:p>
        </p:txBody>
      </p:sp>
      <p:sp>
        <p:nvSpPr>
          <p:cNvPr id="3" name="Content Placeholder 2">
            <a:extLst>
              <a:ext uri="{FF2B5EF4-FFF2-40B4-BE49-F238E27FC236}">
                <a16:creationId xmlns:a16="http://schemas.microsoft.com/office/drawing/2014/main" id="{64EB44FE-B8EE-EC18-0A4B-967C6C86D786}"/>
              </a:ext>
            </a:extLst>
          </p:cNvPr>
          <p:cNvSpPr>
            <a:spLocks noGrp="1"/>
          </p:cNvSpPr>
          <p:nvPr>
            <p:ph idx="1"/>
          </p:nvPr>
        </p:nvSpPr>
        <p:spPr/>
        <p:txBody>
          <a:bodyPr/>
          <a:lstStyle/>
          <a:p>
            <a:r>
              <a:rPr lang="en-US" dirty="0" err="1"/>
              <a:t>Crowdstrike</a:t>
            </a:r>
            <a:r>
              <a:rPr lang="en-US" dirty="0"/>
              <a:t> has not shared details (although the CEO apologized)</a:t>
            </a:r>
          </a:p>
          <a:p>
            <a:r>
              <a:rPr lang="en-US" dirty="0"/>
              <a:t>But most likely …</a:t>
            </a:r>
          </a:p>
          <a:p>
            <a:pPr lvl="1"/>
            <a:r>
              <a:rPr lang="en-US" dirty="0"/>
              <a:t>Poor testing</a:t>
            </a:r>
          </a:p>
          <a:p>
            <a:pPr lvl="1"/>
            <a:r>
              <a:rPr lang="en-US" dirty="0"/>
              <a:t>Poor inspection</a:t>
            </a:r>
          </a:p>
          <a:p>
            <a:pPr lvl="1"/>
            <a:r>
              <a:rPr lang="en-US" dirty="0"/>
              <a:t>Poor integration</a:t>
            </a:r>
          </a:p>
          <a:p>
            <a:pPr lvl="1"/>
            <a:r>
              <a:rPr lang="en-US" dirty="0"/>
              <a:t>Poor rollout</a:t>
            </a:r>
          </a:p>
          <a:p>
            <a:pPr lvl="1"/>
            <a:r>
              <a:rPr lang="en-US" dirty="0"/>
              <a:t>Poor update integrity checks</a:t>
            </a:r>
          </a:p>
          <a:p>
            <a:r>
              <a:rPr lang="en-US" dirty="0"/>
              <a:t>Almost certainly</a:t>
            </a:r>
          </a:p>
          <a:p>
            <a:pPr lvl="1"/>
            <a:r>
              <a:rPr lang="en-US" dirty="0"/>
              <a:t>Poor architecture and design</a:t>
            </a:r>
          </a:p>
        </p:txBody>
      </p:sp>
    </p:spTree>
    <p:extLst>
      <p:ext uri="{BB962C8B-B14F-4D97-AF65-F5344CB8AC3E}">
        <p14:creationId xmlns:p14="http://schemas.microsoft.com/office/powerpoint/2010/main" val="178276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29F1-EDBD-7D98-42D9-AE5AE0D0E5D4}"/>
              </a:ext>
            </a:extLst>
          </p:cNvPr>
          <p:cNvSpPr>
            <a:spLocks noGrp="1"/>
          </p:cNvSpPr>
          <p:nvPr>
            <p:ph type="title"/>
          </p:nvPr>
        </p:nvSpPr>
        <p:spPr/>
        <p:txBody>
          <a:bodyPr/>
          <a:lstStyle/>
          <a:p>
            <a:r>
              <a:rPr lang="en-US" dirty="0"/>
              <a:t>What went wrong?</a:t>
            </a:r>
          </a:p>
        </p:txBody>
      </p:sp>
      <p:sp>
        <p:nvSpPr>
          <p:cNvPr id="3" name="Content Placeholder 2">
            <a:extLst>
              <a:ext uri="{FF2B5EF4-FFF2-40B4-BE49-F238E27FC236}">
                <a16:creationId xmlns:a16="http://schemas.microsoft.com/office/drawing/2014/main" id="{64EB44FE-B8EE-EC18-0A4B-967C6C86D786}"/>
              </a:ext>
            </a:extLst>
          </p:cNvPr>
          <p:cNvSpPr>
            <a:spLocks noGrp="1"/>
          </p:cNvSpPr>
          <p:nvPr>
            <p:ph idx="1"/>
          </p:nvPr>
        </p:nvSpPr>
        <p:spPr/>
        <p:txBody>
          <a:bodyPr/>
          <a:lstStyle/>
          <a:p>
            <a:r>
              <a:rPr lang="en-US" dirty="0" err="1"/>
              <a:t>Crowdstrike</a:t>
            </a:r>
            <a:r>
              <a:rPr lang="en-US" dirty="0"/>
              <a:t> has not shared details (although the CEO apologized)</a:t>
            </a:r>
          </a:p>
          <a:p>
            <a:r>
              <a:rPr lang="en-US" dirty="0"/>
              <a:t>But most likely …</a:t>
            </a:r>
          </a:p>
          <a:p>
            <a:pPr lvl="1"/>
            <a:r>
              <a:rPr lang="en-US" dirty="0"/>
              <a:t>Poor testing</a:t>
            </a:r>
          </a:p>
          <a:p>
            <a:pPr lvl="1"/>
            <a:r>
              <a:rPr lang="en-US" dirty="0"/>
              <a:t>Poor inspection</a:t>
            </a:r>
          </a:p>
          <a:p>
            <a:pPr lvl="1"/>
            <a:r>
              <a:rPr lang="en-US" dirty="0"/>
              <a:t>Poor integration</a:t>
            </a:r>
          </a:p>
          <a:p>
            <a:pPr lvl="1"/>
            <a:r>
              <a:rPr lang="en-US" dirty="0"/>
              <a:t>Poor rollout</a:t>
            </a:r>
          </a:p>
          <a:p>
            <a:pPr lvl="1"/>
            <a:r>
              <a:rPr lang="en-US" dirty="0"/>
              <a:t>Poor update integrity checks</a:t>
            </a:r>
          </a:p>
          <a:p>
            <a:r>
              <a:rPr lang="en-US" dirty="0"/>
              <a:t>Almost certainly</a:t>
            </a:r>
          </a:p>
          <a:p>
            <a:pPr lvl="1"/>
            <a:r>
              <a:rPr lang="en-US" dirty="0"/>
              <a:t>Poor architecture and design</a:t>
            </a:r>
          </a:p>
        </p:txBody>
      </p:sp>
      <p:sp>
        <p:nvSpPr>
          <p:cNvPr id="5" name="Callout: Left Arrow 4">
            <a:extLst>
              <a:ext uri="{FF2B5EF4-FFF2-40B4-BE49-F238E27FC236}">
                <a16:creationId xmlns:a16="http://schemas.microsoft.com/office/drawing/2014/main" id="{9AA0ED74-E737-5280-5196-47AAD1212680}"/>
              </a:ext>
            </a:extLst>
          </p:cNvPr>
          <p:cNvSpPr/>
          <p:nvPr/>
        </p:nvSpPr>
        <p:spPr>
          <a:xfrm>
            <a:off x="4235938" y="3016738"/>
            <a:ext cx="2454031" cy="1305170"/>
          </a:xfrm>
          <a:prstGeom prst="left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Process</a:t>
            </a:r>
          </a:p>
        </p:txBody>
      </p:sp>
      <p:sp>
        <p:nvSpPr>
          <p:cNvPr id="6" name="Callout: Left Arrow 5">
            <a:extLst>
              <a:ext uri="{FF2B5EF4-FFF2-40B4-BE49-F238E27FC236}">
                <a16:creationId xmlns:a16="http://schemas.microsoft.com/office/drawing/2014/main" id="{946D7ED3-6C82-D7D8-7143-0978C28735B6}"/>
              </a:ext>
            </a:extLst>
          </p:cNvPr>
          <p:cNvSpPr/>
          <p:nvPr/>
        </p:nvSpPr>
        <p:spPr>
          <a:xfrm>
            <a:off x="5935784" y="4001294"/>
            <a:ext cx="2454031" cy="1742830"/>
          </a:xfrm>
          <a:prstGeom prst="left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SYSTEM design</a:t>
            </a:r>
          </a:p>
        </p:txBody>
      </p:sp>
    </p:spTree>
    <p:extLst>
      <p:ext uri="{BB962C8B-B14F-4D97-AF65-F5344CB8AC3E}">
        <p14:creationId xmlns:p14="http://schemas.microsoft.com/office/powerpoint/2010/main" val="3755338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5E453-0BBA-033B-5CB4-1DB71D772975}"/>
              </a:ext>
            </a:extLst>
          </p:cNvPr>
          <p:cNvSpPr>
            <a:spLocks noGrp="1"/>
          </p:cNvSpPr>
          <p:nvPr>
            <p:ph type="title"/>
          </p:nvPr>
        </p:nvSpPr>
        <p:spPr/>
        <p:txBody>
          <a:bodyPr/>
          <a:lstStyle/>
          <a:p>
            <a:r>
              <a:rPr lang="en-US" dirty="0"/>
              <a:t>System design</a:t>
            </a:r>
          </a:p>
        </p:txBody>
      </p:sp>
      <p:sp>
        <p:nvSpPr>
          <p:cNvPr id="3" name="Content Placeholder 2">
            <a:extLst>
              <a:ext uri="{FF2B5EF4-FFF2-40B4-BE49-F238E27FC236}">
                <a16:creationId xmlns:a16="http://schemas.microsoft.com/office/drawing/2014/main" id="{D6810A14-017A-8CBD-B322-C986332F540B}"/>
              </a:ext>
            </a:extLst>
          </p:cNvPr>
          <p:cNvSpPr>
            <a:spLocks noGrp="1"/>
          </p:cNvSpPr>
          <p:nvPr>
            <p:ph idx="1"/>
          </p:nvPr>
        </p:nvSpPr>
        <p:spPr/>
        <p:txBody>
          <a:bodyPr/>
          <a:lstStyle/>
          <a:p>
            <a:r>
              <a:rPr lang="en-US" dirty="0"/>
              <a:t>Boot monitor</a:t>
            </a:r>
          </a:p>
          <a:p>
            <a:pPr lvl="1"/>
            <a:r>
              <a:rPr lang="en-US" dirty="0"/>
              <a:t>If something crashes N times … roll back the change!!</a:t>
            </a:r>
          </a:p>
          <a:p>
            <a:r>
              <a:rPr lang="en-US" dirty="0"/>
              <a:t>Pre-boot monitor</a:t>
            </a:r>
          </a:p>
          <a:p>
            <a:pPr lvl="1"/>
            <a:r>
              <a:rPr lang="en-US" dirty="0"/>
              <a:t>If the BSOD occurs, drop to safe mode</a:t>
            </a:r>
          </a:p>
          <a:p>
            <a:r>
              <a:rPr lang="en-US" dirty="0"/>
              <a:t>File integrity checks</a:t>
            </a:r>
          </a:p>
          <a:p>
            <a:pPr lvl="1"/>
            <a:r>
              <a:rPr lang="en-US" dirty="0"/>
              <a:t>Checksum?  Bad value check? (.sys file is a data file with ‘pointers’ to other locations …)</a:t>
            </a:r>
          </a:p>
        </p:txBody>
      </p:sp>
    </p:spTree>
    <p:extLst>
      <p:ext uri="{BB962C8B-B14F-4D97-AF65-F5344CB8AC3E}">
        <p14:creationId xmlns:p14="http://schemas.microsoft.com/office/powerpoint/2010/main" val="4052430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5E453-0BBA-033B-5CB4-1DB71D772975}"/>
              </a:ext>
            </a:extLst>
          </p:cNvPr>
          <p:cNvSpPr>
            <a:spLocks noGrp="1"/>
          </p:cNvSpPr>
          <p:nvPr>
            <p:ph type="title"/>
          </p:nvPr>
        </p:nvSpPr>
        <p:spPr/>
        <p:txBody>
          <a:bodyPr/>
          <a:lstStyle/>
          <a:p>
            <a:r>
              <a:rPr lang="en-US" dirty="0"/>
              <a:t>Responsibilities</a:t>
            </a:r>
          </a:p>
        </p:txBody>
      </p:sp>
      <p:sp>
        <p:nvSpPr>
          <p:cNvPr id="3" name="Content Placeholder 2">
            <a:extLst>
              <a:ext uri="{FF2B5EF4-FFF2-40B4-BE49-F238E27FC236}">
                <a16:creationId xmlns:a16="http://schemas.microsoft.com/office/drawing/2014/main" id="{D6810A14-017A-8CBD-B322-C986332F540B}"/>
              </a:ext>
            </a:extLst>
          </p:cNvPr>
          <p:cNvSpPr>
            <a:spLocks noGrp="1"/>
          </p:cNvSpPr>
          <p:nvPr>
            <p:ph idx="1"/>
          </p:nvPr>
        </p:nvSpPr>
        <p:spPr/>
        <p:txBody>
          <a:bodyPr>
            <a:normAutofit lnSpcReduction="10000"/>
          </a:bodyPr>
          <a:lstStyle/>
          <a:p>
            <a:r>
              <a:rPr lang="en-US" dirty="0"/>
              <a:t>Process issues</a:t>
            </a:r>
          </a:p>
          <a:p>
            <a:pPr lvl="1"/>
            <a:r>
              <a:rPr lang="en-US" dirty="0"/>
              <a:t>All </a:t>
            </a:r>
            <a:r>
              <a:rPr lang="en-US" dirty="0" err="1"/>
              <a:t>Crowdstrike</a:t>
            </a:r>
            <a:endParaRPr lang="en-US" dirty="0"/>
          </a:p>
          <a:p>
            <a:r>
              <a:rPr lang="en-US" dirty="0"/>
              <a:t>Boot monitor, integrity check: </a:t>
            </a:r>
            <a:r>
              <a:rPr lang="en-US" dirty="0" err="1"/>
              <a:t>Crowdstrike</a:t>
            </a:r>
            <a:endParaRPr lang="en-US" dirty="0"/>
          </a:p>
          <a:p>
            <a:pPr lvl="1"/>
            <a:r>
              <a:rPr lang="en-US" dirty="0"/>
              <a:t>If something crashes N times … roll back the change!!</a:t>
            </a:r>
          </a:p>
          <a:p>
            <a:pPr lvl="1"/>
            <a:r>
              <a:rPr lang="en-US" dirty="0"/>
              <a:t>Make sure data files </a:t>
            </a:r>
            <a:r>
              <a:rPr lang="en-US"/>
              <a:t>are correct!</a:t>
            </a:r>
            <a:endParaRPr lang="en-US" dirty="0"/>
          </a:p>
          <a:p>
            <a:r>
              <a:rPr lang="en-US" dirty="0"/>
              <a:t>Pre-boot monitor: Microsoft</a:t>
            </a:r>
          </a:p>
          <a:p>
            <a:pPr lvl="1"/>
            <a:r>
              <a:rPr lang="en-US" dirty="0"/>
              <a:t>If the BSOD occurs, drop to safe mode</a:t>
            </a:r>
          </a:p>
          <a:p>
            <a:r>
              <a:rPr lang="en-US" dirty="0"/>
              <a:t>Contractual terms: Microsoft</a:t>
            </a:r>
          </a:p>
          <a:p>
            <a:pPr lvl="1"/>
            <a:r>
              <a:rPr lang="en-US" dirty="0"/>
              <a:t>And provider of kernel level mode MUST prove:</a:t>
            </a:r>
          </a:p>
          <a:p>
            <a:pPr lvl="2"/>
            <a:r>
              <a:rPr lang="en-US" dirty="0"/>
              <a:t>Robust process</a:t>
            </a:r>
          </a:p>
          <a:p>
            <a:pPr lvl="2"/>
            <a:r>
              <a:rPr lang="en-US" dirty="0"/>
              <a:t>Boot monitor with auto recovery</a:t>
            </a:r>
          </a:p>
          <a:p>
            <a:pPr lvl="1"/>
            <a:endParaRPr lang="en-US" dirty="0"/>
          </a:p>
        </p:txBody>
      </p:sp>
    </p:spTree>
    <p:extLst>
      <p:ext uri="{BB962C8B-B14F-4D97-AF65-F5344CB8AC3E}">
        <p14:creationId xmlns:p14="http://schemas.microsoft.com/office/powerpoint/2010/main" val="1668622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16087-C44E-94E2-19F4-3B0DCBEDBFB3}"/>
              </a:ext>
            </a:extLst>
          </p:cNvPr>
          <p:cNvSpPr>
            <a:spLocks noGrp="1"/>
          </p:cNvSpPr>
          <p:nvPr>
            <p:ph type="title"/>
          </p:nvPr>
        </p:nvSpPr>
        <p:spPr/>
        <p:txBody>
          <a:bodyPr/>
          <a:lstStyle/>
          <a:p>
            <a:r>
              <a:rPr lang="en-US" dirty="0"/>
              <a:t>Global context</a:t>
            </a:r>
          </a:p>
        </p:txBody>
      </p:sp>
      <p:sp>
        <p:nvSpPr>
          <p:cNvPr id="3" name="Content Placeholder 2">
            <a:extLst>
              <a:ext uri="{FF2B5EF4-FFF2-40B4-BE49-F238E27FC236}">
                <a16:creationId xmlns:a16="http://schemas.microsoft.com/office/drawing/2014/main" id="{12E2F448-EE25-1873-EF84-6C84856B20A6}"/>
              </a:ext>
            </a:extLst>
          </p:cNvPr>
          <p:cNvSpPr>
            <a:spLocks noGrp="1"/>
          </p:cNvSpPr>
          <p:nvPr>
            <p:ph idx="1"/>
          </p:nvPr>
        </p:nvSpPr>
        <p:spPr/>
        <p:txBody>
          <a:bodyPr>
            <a:normAutofit lnSpcReduction="10000"/>
          </a:bodyPr>
          <a:lstStyle/>
          <a:p>
            <a:r>
              <a:rPr lang="en-US" dirty="0"/>
              <a:t>MS claims that because of a 2009 EU Anti-monopoly ruling they were forced to open the kernel to 3</a:t>
            </a:r>
            <a:r>
              <a:rPr lang="en-US" baseline="30000" dirty="0"/>
              <a:t>rd</a:t>
            </a:r>
            <a:r>
              <a:rPr lang="en-US" dirty="0"/>
              <a:t> parties</a:t>
            </a:r>
          </a:p>
          <a:p>
            <a:pPr lvl="1"/>
            <a:r>
              <a:rPr lang="en-US" dirty="0"/>
              <a:t>Apple claims they didn’t have this problem because they don’t allow 3</a:t>
            </a:r>
            <a:r>
              <a:rPr lang="en-US" baseline="30000" dirty="0"/>
              <a:t>rd</a:t>
            </a:r>
            <a:r>
              <a:rPr lang="en-US" dirty="0"/>
              <a:t> parties kernel level access</a:t>
            </a:r>
          </a:p>
          <a:p>
            <a:r>
              <a:rPr lang="en-US" dirty="0"/>
              <a:t>The highly interconnected world with heavy</a:t>
            </a:r>
          </a:p>
          <a:p>
            <a:pPr lvl="1"/>
            <a:r>
              <a:rPr lang="en-US" dirty="0"/>
              <a:t>Consolidation of providers (</a:t>
            </a:r>
            <a:r>
              <a:rPr lang="en-US" dirty="0" err="1"/>
              <a:t>Crowdstrike</a:t>
            </a:r>
            <a:r>
              <a:rPr lang="en-US" dirty="0"/>
              <a:t> and MS)</a:t>
            </a:r>
          </a:p>
          <a:p>
            <a:pPr lvl="1"/>
            <a:r>
              <a:rPr lang="en-US" dirty="0"/>
              <a:t>Dependency on networked services</a:t>
            </a:r>
          </a:p>
          <a:p>
            <a:pPr lvl="2"/>
            <a:r>
              <a:rPr lang="en-US" dirty="0"/>
              <a:t>vs. just one machine dying</a:t>
            </a:r>
          </a:p>
          <a:p>
            <a:r>
              <a:rPr lang="en-US" dirty="0"/>
              <a:t>Means … cascade failures can VERY easily happen</a:t>
            </a:r>
          </a:p>
          <a:p>
            <a:r>
              <a:rPr lang="en-US" dirty="0"/>
              <a:t>AND … few people understood how to do the manual recovery so rollout of the fix was </a:t>
            </a:r>
            <a:r>
              <a:rPr lang="en-US" dirty="0" err="1"/>
              <a:t>sloooow</a:t>
            </a:r>
            <a:r>
              <a:rPr lang="en-US" dirty="0"/>
              <a:t>.   </a:t>
            </a:r>
          </a:p>
        </p:txBody>
      </p:sp>
    </p:spTree>
    <p:extLst>
      <p:ext uri="{BB962C8B-B14F-4D97-AF65-F5344CB8AC3E}">
        <p14:creationId xmlns:p14="http://schemas.microsoft.com/office/powerpoint/2010/main" val="2731159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TotalTime>
  <Words>1005</Words>
  <Application>Microsoft Office PowerPoint</Application>
  <PresentationFormat>Widescreen</PresentationFormat>
  <Paragraphs>107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Aptos Display</vt:lpstr>
      <vt:lpstr>Arial</vt:lpstr>
      <vt:lpstr>Office Theme</vt:lpstr>
      <vt:lpstr>How about that Crowdstrike …</vt:lpstr>
      <vt:lpstr>What happened</vt:lpstr>
      <vt:lpstr>An engineer’s view</vt:lpstr>
      <vt:lpstr>Why?</vt:lpstr>
      <vt:lpstr>What went wrong?</vt:lpstr>
      <vt:lpstr>What went wrong?</vt:lpstr>
      <vt:lpstr>System design</vt:lpstr>
      <vt:lpstr>Responsibilities</vt:lpstr>
      <vt:lpstr>Global context</vt:lpstr>
      <vt:lpstr>The SE linkage …</vt:lpstr>
      <vt:lpstr>Nitty gritty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Kal Rabb</dc:creator>
  <cp:lastModifiedBy>Kal Rabb</cp:lastModifiedBy>
  <cp:revision>1</cp:revision>
  <dcterms:created xsi:type="dcterms:W3CDTF">2024-07-31T00:10:48Z</dcterms:created>
  <dcterms:modified xsi:type="dcterms:W3CDTF">2024-07-31T16:58:11Z</dcterms:modified>
</cp:coreProperties>
</file>